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Roboto Bold" panose="020B0604020202020204" charset="0"/>
      <p:regular r:id="rId12"/>
    </p:embeddedFont>
    <p:embeddedFont>
      <p:font typeface="Source Sans Pro" panose="020B0503030403020204" pitchFamily="34" charset="0"/>
      <p:regular r:id="rId13"/>
    </p:embeddedFont>
    <p:embeddedFont>
      <p:font typeface="Source Sans Pro Bold" panose="020B0604020202020204" charset="0"/>
      <p:regular r:id="rId14"/>
    </p:embeddedFont>
    <p:embeddedFont>
      <p:font typeface="The Youngest Serif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-2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sv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sv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614584" cy="2614584"/>
          </a:xfrm>
          <a:custGeom>
            <a:avLst/>
            <a:gdLst/>
            <a:ahLst/>
            <a:cxnLst/>
            <a:rect l="l" t="t" r="r" b="b"/>
            <a:pathLst>
              <a:path w="2614584" h="2614584">
                <a:moveTo>
                  <a:pt x="2614584" y="2614584"/>
                </a:moveTo>
                <a:lnTo>
                  <a:pt x="0" y="2614584"/>
                </a:lnTo>
                <a:lnTo>
                  <a:pt x="0" y="0"/>
                </a:lnTo>
                <a:lnTo>
                  <a:pt x="2614584" y="0"/>
                </a:lnTo>
                <a:lnTo>
                  <a:pt x="2614584" y="26145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73416" y="7672416"/>
            <a:ext cx="2614584" cy="2614584"/>
          </a:xfrm>
          <a:custGeom>
            <a:avLst/>
            <a:gdLst/>
            <a:ahLst/>
            <a:cxnLst/>
            <a:rect l="l" t="t" r="r" b="b"/>
            <a:pathLst>
              <a:path w="2614584" h="2614584">
                <a:moveTo>
                  <a:pt x="0" y="0"/>
                </a:moveTo>
                <a:lnTo>
                  <a:pt x="2614584" y="0"/>
                </a:lnTo>
                <a:lnTo>
                  <a:pt x="2614584" y="2614584"/>
                </a:lnTo>
                <a:lnTo>
                  <a:pt x="0" y="2614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956723" y="2825637"/>
            <a:ext cx="989135" cy="9891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649433" y="2825637"/>
            <a:ext cx="989135" cy="9891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342143" y="2825637"/>
            <a:ext cx="989135" cy="98913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848613" y="7241691"/>
            <a:ext cx="4033217" cy="403321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103395" y="-987909"/>
            <a:ext cx="4033217" cy="403321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876763" y="1817931"/>
            <a:ext cx="1593306" cy="159330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817931" y="6875763"/>
            <a:ext cx="1593306" cy="159330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0" y="0"/>
            <a:ext cx="18288000" cy="10767546"/>
          </a:xfrm>
          <a:custGeom>
            <a:avLst/>
            <a:gdLst/>
            <a:ahLst/>
            <a:cxnLst/>
            <a:rect l="l" t="t" r="r" b="b"/>
            <a:pathLst>
              <a:path w="18288000" h="10767546">
                <a:moveTo>
                  <a:pt x="0" y="0"/>
                </a:moveTo>
                <a:lnTo>
                  <a:pt x="18288000" y="0"/>
                </a:lnTo>
                <a:lnTo>
                  <a:pt x="18288000" y="10767546"/>
                </a:lnTo>
                <a:lnTo>
                  <a:pt x="0" y="10767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06" r="-6423" b="-6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655425" y="3458862"/>
            <a:ext cx="12977150" cy="171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8"/>
              </a:lnSpc>
            </a:pPr>
            <a:r>
              <a:rPr lang="en-US" sz="1159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GREEN THUMB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49433" y="7203591"/>
            <a:ext cx="13574613" cy="76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~Green Thumb’s Grow-Your-Own Kit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489377" y="8488535"/>
            <a:ext cx="730924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‘Gardening Made Easy’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7193074" y="8153849"/>
            <a:ext cx="1472602" cy="736301"/>
          </a:xfrm>
          <a:custGeom>
            <a:avLst/>
            <a:gdLst/>
            <a:ahLst/>
            <a:cxnLst/>
            <a:rect l="l" t="t" r="r" b="b"/>
            <a:pathLst>
              <a:path w="1472602" h="736301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154844" y="-686857"/>
            <a:ext cx="8578044" cy="857804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 rot="-1500000">
              <a:off x="-1044340" y="-1044340"/>
              <a:ext cx="8438680" cy="7236953"/>
            </a:xfrm>
            <a:custGeom>
              <a:avLst/>
              <a:gdLst/>
              <a:ahLst/>
              <a:cxnLst/>
              <a:rect l="l" t="t" r="r" b="b"/>
              <a:pathLst>
                <a:path w="8438680" h="7236953">
                  <a:moveTo>
                    <a:pt x="2683626" y="0"/>
                  </a:moveTo>
                  <a:lnTo>
                    <a:pt x="0" y="5755054"/>
                  </a:lnTo>
                  <a:cubicBezTo>
                    <a:pt x="3177941" y="7236953"/>
                    <a:pt x="6956782" y="5861567"/>
                    <a:pt x="8438680" y="2683626"/>
                  </a:cubicBezTo>
                  <a:lnTo>
                    <a:pt x="2683626" y="0"/>
                  </a:lnTo>
                  <a:close/>
                </a:path>
              </a:pathLst>
            </a:custGeom>
            <a:blipFill>
              <a:blip r:embed="rId4"/>
              <a:stretch>
                <a:fillRect l="-42592" r="-42592" b="-3286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039928" y="337911"/>
            <a:ext cx="494567" cy="49456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386283" y="337911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732638" y="337911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99909" y="4434542"/>
            <a:ext cx="2884299" cy="28842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89804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623225" y="1344847"/>
            <a:ext cx="7077114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The problem: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96852" y="2724172"/>
            <a:ext cx="4734711" cy="427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333" lvl="1" indent="-264666" algn="l">
              <a:lnSpc>
                <a:spcPts val="3432"/>
              </a:lnSpc>
              <a:buFont typeface="Arial"/>
              <a:buChar char="•"/>
            </a:pPr>
            <a:r>
              <a:rPr lang="en-US" sz="24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Limited gardening knowledge</a:t>
            </a:r>
          </a:p>
          <a:p>
            <a:pPr marL="529333" lvl="1" indent="-264666" algn="l">
              <a:lnSpc>
                <a:spcPts val="3432"/>
              </a:lnSpc>
              <a:buFont typeface="Arial"/>
              <a:buChar char="•"/>
            </a:pPr>
            <a:r>
              <a:rPr lang="en-US" sz="24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time for garden maintenance</a:t>
            </a:r>
          </a:p>
          <a:p>
            <a:pPr marL="529333" lvl="1" indent="-264666" algn="l">
              <a:lnSpc>
                <a:spcPts val="3432"/>
              </a:lnSpc>
              <a:buFont typeface="Arial"/>
              <a:buChar char="•"/>
            </a:pPr>
            <a:r>
              <a:rPr lang="en-US" sz="24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Insufficient space for gardening</a:t>
            </a:r>
          </a:p>
          <a:p>
            <a:pPr marL="529333" lvl="1" indent="-264666" algn="l">
              <a:lnSpc>
                <a:spcPts val="3432"/>
              </a:lnSpc>
              <a:buFont typeface="Arial"/>
              <a:buChar char="•"/>
            </a:pPr>
            <a:r>
              <a:rPr lang="en-US" sz="24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Difficulty selecting suitable plants</a:t>
            </a:r>
          </a:p>
          <a:p>
            <a:pPr marL="529333" lvl="1" indent="-264666" algn="l">
              <a:lnSpc>
                <a:spcPts val="3432"/>
              </a:lnSpc>
              <a:buFont typeface="Arial"/>
              <a:buChar char="•"/>
            </a:pPr>
            <a:r>
              <a:rPr lang="en-US" sz="245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Frustration with trial-and-error gardening</a:t>
            </a:r>
          </a:p>
          <a:p>
            <a:pPr algn="l">
              <a:lnSpc>
                <a:spcPts val="3432"/>
              </a:lnSpc>
            </a:pPr>
            <a:endParaRPr lang="en-US" sz="245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432"/>
              </a:lnSpc>
              <a:spcBef>
                <a:spcPct val="0"/>
              </a:spcBef>
            </a:pPr>
            <a:endParaRPr lang="en-US" sz="245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23134" y="2569982"/>
            <a:ext cx="91679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66750" y="2569982"/>
            <a:ext cx="91679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18491" y="6576677"/>
            <a:ext cx="5428295" cy="384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Carefully selected, high-quality plants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Pre-measured soil and fertilizers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Step-by-step instructions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Space-saving, stylish planters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Ongoing customer support</a:t>
            </a:r>
          </a:p>
          <a:p>
            <a:pPr algn="l">
              <a:lnSpc>
                <a:spcPts val="3430"/>
              </a:lnSpc>
            </a:pPr>
            <a:endParaRPr lang="en-US" sz="24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430"/>
              </a:lnSpc>
            </a:pPr>
            <a:endParaRPr lang="en-US" sz="24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430"/>
              </a:lnSpc>
              <a:spcBef>
                <a:spcPct val="0"/>
              </a:spcBef>
            </a:pPr>
            <a:endParaRPr lang="en-US" sz="24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354789" y="6372838"/>
            <a:ext cx="91679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13561" y="6576677"/>
            <a:ext cx="6591518" cy="384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E-commerce platform for online orders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Digital instruction manuals and tutorials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Mobile app for gardening tips and reminders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Online community forum for customer support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analytics for customer feedback and improvement</a:t>
            </a:r>
          </a:p>
          <a:p>
            <a:pPr algn="l">
              <a:lnSpc>
                <a:spcPts val="3430"/>
              </a:lnSpc>
            </a:pPr>
            <a:endParaRPr lang="en-US" sz="24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430"/>
              </a:lnSpc>
              <a:spcBef>
                <a:spcPct val="0"/>
              </a:spcBef>
            </a:pPr>
            <a:endParaRPr lang="en-US" sz="24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421063" y="6372838"/>
            <a:ext cx="91679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62A64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32315" y="2598557"/>
            <a:ext cx="4828909" cy="427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Urban dwellers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Busy professionals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Beginners in gardening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Environmentally conscious individuals</a:t>
            </a:r>
          </a:p>
          <a:p>
            <a:pPr marL="528956" lvl="1" indent="-264478" algn="l">
              <a:lnSpc>
                <a:spcPts val="3430"/>
              </a:lnSpc>
              <a:buFont typeface="Arial"/>
              <a:buChar char="•"/>
            </a:pPr>
            <a:r>
              <a:rPr lang="en-US" sz="245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Those seeking stress relief through gardening</a:t>
            </a:r>
          </a:p>
          <a:p>
            <a:pPr algn="l">
              <a:lnSpc>
                <a:spcPts val="3430"/>
              </a:lnSpc>
            </a:pPr>
            <a:endParaRPr lang="en-US" sz="24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430"/>
              </a:lnSpc>
            </a:pPr>
            <a:endParaRPr lang="en-US" sz="24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430"/>
              </a:lnSpc>
              <a:spcBef>
                <a:spcPct val="0"/>
              </a:spcBef>
            </a:pPr>
            <a:endParaRPr lang="en-US" sz="245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7193074" y="8153849"/>
            <a:ext cx="1472602" cy="736301"/>
          </a:xfrm>
          <a:custGeom>
            <a:avLst/>
            <a:gdLst/>
            <a:ahLst/>
            <a:cxnLst/>
            <a:rect l="l" t="t" r="r" b="b"/>
            <a:pathLst>
              <a:path w="1472602" h="736301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0"/>
            <a:ext cx="1345171" cy="1345171"/>
          </a:xfrm>
          <a:custGeom>
            <a:avLst/>
            <a:gdLst/>
            <a:ahLst/>
            <a:cxnLst/>
            <a:rect l="l" t="t" r="r" b="b"/>
            <a:pathLst>
              <a:path w="1345171" h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612" y="345969"/>
            <a:ext cx="502555" cy="476158"/>
          </a:xfrm>
          <a:custGeom>
            <a:avLst/>
            <a:gdLst/>
            <a:ahLst/>
            <a:cxnLst/>
            <a:rect l="l" t="t" r="r" b="b"/>
            <a:pathLst>
              <a:path w="502555" h="476158">
                <a:moveTo>
                  <a:pt x="0" y="0"/>
                </a:moveTo>
                <a:lnTo>
                  <a:pt x="502555" y="0"/>
                </a:lnTo>
                <a:lnTo>
                  <a:pt x="502555" y="476158"/>
                </a:lnTo>
                <a:lnTo>
                  <a:pt x="0" y="476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011025" y="-304806"/>
            <a:ext cx="6674495" cy="667446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4906" r="-2490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643002" y="4365934"/>
            <a:ext cx="4899177" cy="489917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E2C25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732969" y="3471804"/>
            <a:ext cx="4313912" cy="4313894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25188" b="-25188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534706" y="584048"/>
            <a:ext cx="494567" cy="49456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881061" y="584048"/>
            <a:ext cx="494567" cy="49456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227416" y="584048"/>
            <a:ext cx="494567" cy="49456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553637" y="1640499"/>
            <a:ext cx="6253840" cy="91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Green Thumb Does:</a:t>
            </a:r>
          </a:p>
          <a:p>
            <a:pPr algn="l">
              <a:lnSpc>
                <a:spcPts val="3123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2586" y="2381186"/>
            <a:ext cx="7005552" cy="271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Provides an all-in-one, eco-friendly gardening kit.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Offers personalized gardening guidance.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Includes sustainable materials and practices.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Facilitates community engagement and support.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721983" y="4095750"/>
            <a:ext cx="74589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Green Thumb Solves the Problem: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53637" y="7110798"/>
            <a:ext cx="78842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Why Green Thumb is Compelling: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495762" y="4880678"/>
            <a:ext cx="7005552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Space-efficient design for urban gardens.</a:t>
            </a:r>
          </a:p>
          <a:p>
            <a:pPr marL="474976" lvl="1" indent="-237488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Expert guidance for beginners.</a:t>
            </a:r>
          </a:p>
          <a:p>
            <a:pPr marL="474976" lvl="1" indent="-237488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Environmental sustainability features.</a:t>
            </a:r>
          </a:p>
          <a:p>
            <a:pPr marL="474976" lvl="1" indent="-237488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Cost-effective and accessible.</a:t>
            </a:r>
          </a:p>
          <a:p>
            <a:pPr marL="474976" lvl="1" indent="-237488" algn="just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 support for motivation.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72586" y="7853748"/>
            <a:ext cx="7005552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Unique blend of sustainability and accessibility.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Comprehensive solution for urban gardeners.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Scalable and adaptable design.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Potential for significant environmental impact.</a:t>
            </a:r>
          </a:p>
          <a:p>
            <a:pPr marL="474976" lvl="1" indent="-237488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Strong market demand and growth potential.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7193074" y="8153849"/>
            <a:ext cx="1472602" cy="736301"/>
          </a:xfrm>
          <a:custGeom>
            <a:avLst/>
            <a:gdLst/>
            <a:ahLst/>
            <a:cxnLst/>
            <a:rect l="l" t="t" r="r" b="b"/>
            <a:pathLst>
              <a:path w="1472602" h="736301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0"/>
            <a:ext cx="1345171" cy="1345171"/>
          </a:xfrm>
          <a:custGeom>
            <a:avLst/>
            <a:gdLst/>
            <a:ahLst/>
            <a:cxnLst/>
            <a:rect l="l" t="t" r="r" b="b"/>
            <a:pathLst>
              <a:path w="1345171" h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612" y="345969"/>
            <a:ext cx="502555" cy="476158"/>
          </a:xfrm>
          <a:custGeom>
            <a:avLst/>
            <a:gdLst/>
            <a:ahLst/>
            <a:cxnLst/>
            <a:rect l="l" t="t" r="r" b="b"/>
            <a:pathLst>
              <a:path w="502555" h="476158">
                <a:moveTo>
                  <a:pt x="0" y="0"/>
                </a:moveTo>
                <a:lnTo>
                  <a:pt x="502555" y="0"/>
                </a:lnTo>
                <a:lnTo>
                  <a:pt x="502555" y="476158"/>
                </a:lnTo>
                <a:lnTo>
                  <a:pt x="0" y="476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058102" y="-1678992"/>
            <a:ext cx="7197854" cy="719782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25047" b="-2504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90001" y="535203"/>
            <a:ext cx="494567" cy="573848"/>
            <a:chOff x="0" y="0"/>
            <a:chExt cx="6350000" cy="73679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7367927"/>
            </a:xfrm>
            <a:custGeom>
              <a:avLst/>
              <a:gdLst/>
              <a:ahLst/>
              <a:cxnLst/>
              <a:rect l="l" t="t" r="r" b="b"/>
              <a:pathLst>
                <a:path w="6350000" h="7367927">
                  <a:moveTo>
                    <a:pt x="3175000" y="0"/>
                  </a:moveTo>
                  <a:cubicBezTo>
                    <a:pt x="1421496" y="0"/>
                    <a:pt x="0" y="1649367"/>
                    <a:pt x="0" y="3683964"/>
                  </a:cubicBezTo>
                  <a:cubicBezTo>
                    <a:pt x="0" y="5718560"/>
                    <a:pt x="1421496" y="7367927"/>
                    <a:pt x="3175000" y="7367927"/>
                  </a:cubicBezTo>
                  <a:cubicBezTo>
                    <a:pt x="4928504" y="7367927"/>
                    <a:pt x="6350000" y="5718560"/>
                    <a:pt x="6350000" y="3683964"/>
                  </a:cubicBezTo>
                  <a:cubicBezTo>
                    <a:pt x="6350000" y="1649367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036356" y="535203"/>
            <a:ext cx="494567" cy="573848"/>
            <a:chOff x="0" y="0"/>
            <a:chExt cx="6350000" cy="73679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7367927"/>
            </a:xfrm>
            <a:custGeom>
              <a:avLst/>
              <a:gdLst/>
              <a:ahLst/>
              <a:cxnLst/>
              <a:rect l="l" t="t" r="r" b="b"/>
              <a:pathLst>
                <a:path w="6350000" h="7367927">
                  <a:moveTo>
                    <a:pt x="3175000" y="0"/>
                  </a:moveTo>
                  <a:cubicBezTo>
                    <a:pt x="1421496" y="0"/>
                    <a:pt x="0" y="1649367"/>
                    <a:pt x="0" y="3683964"/>
                  </a:cubicBezTo>
                  <a:cubicBezTo>
                    <a:pt x="0" y="5718560"/>
                    <a:pt x="1421496" y="7367927"/>
                    <a:pt x="3175000" y="7367927"/>
                  </a:cubicBezTo>
                  <a:cubicBezTo>
                    <a:pt x="4928504" y="7367927"/>
                    <a:pt x="6350000" y="5718560"/>
                    <a:pt x="6350000" y="3683964"/>
                  </a:cubicBezTo>
                  <a:cubicBezTo>
                    <a:pt x="6350000" y="1649367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382711" y="535203"/>
            <a:ext cx="494567" cy="573848"/>
            <a:chOff x="0" y="0"/>
            <a:chExt cx="6350000" cy="73679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7367927"/>
            </a:xfrm>
            <a:custGeom>
              <a:avLst/>
              <a:gdLst/>
              <a:ahLst/>
              <a:cxnLst/>
              <a:rect l="l" t="t" r="r" b="b"/>
              <a:pathLst>
                <a:path w="6350000" h="7367927">
                  <a:moveTo>
                    <a:pt x="3175000" y="0"/>
                  </a:moveTo>
                  <a:cubicBezTo>
                    <a:pt x="1421496" y="0"/>
                    <a:pt x="0" y="1649367"/>
                    <a:pt x="0" y="3683964"/>
                  </a:cubicBezTo>
                  <a:cubicBezTo>
                    <a:pt x="0" y="5718560"/>
                    <a:pt x="1421496" y="7367927"/>
                    <a:pt x="3175000" y="7367927"/>
                  </a:cubicBezTo>
                  <a:cubicBezTo>
                    <a:pt x="4928504" y="7367927"/>
                    <a:pt x="6350000" y="5718560"/>
                    <a:pt x="6350000" y="3683964"/>
                  </a:cubicBezTo>
                  <a:cubicBezTo>
                    <a:pt x="6350000" y="1649367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45171" y="2416069"/>
            <a:ext cx="10199669" cy="703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Environmental Benefits: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Reduced water waste (up to 50%)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Minimized chemical use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Increased carbon sequestration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 Promotion of biodiversity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Economic Benefits: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Cost savings (up to 30%)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Increased crop yields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Extended growing season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 Potential for commercial opportunities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77303" y="298344"/>
            <a:ext cx="11980799" cy="217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"Green Thumb empowers urban gardeners to cultivate a sustainable, efficient, and thriving gardening experience, providing a comprehensive, eco-friendly, and accessible solution that combines innovative products, expert guidance, and community support."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00513" y="4006812"/>
            <a:ext cx="10199669" cy="3778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Social Benefits: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 Enhanced community engagement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Improved mental health and well-being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Increased food security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 Education and skill-building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7193074" y="8153849"/>
            <a:ext cx="1472602" cy="736301"/>
          </a:xfrm>
          <a:custGeom>
            <a:avLst/>
            <a:gdLst/>
            <a:ahLst/>
            <a:cxnLst/>
            <a:rect l="l" t="t" r="r" b="b"/>
            <a:pathLst>
              <a:path w="1472602" h="736301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0"/>
            <a:ext cx="1345171" cy="1345171"/>
          </a:xfrm>
          <a:custGeom>
            <a:avLst/>
            <a:gdLst/>
            <a:ahLst/>
            <a:cxnLst/>
            <a:rect l="l" t="t" r="r" b="b"/>
            <a:pathLst>
              <a:path w="1345171" h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612" y="345969"/>
            <a:ext cx="502555" cy="476158"/>
          </a:xfrm>
          <a:custGeom>
            <a:avLst/>
            <a:gdLst/>
            <a:ahLst/>
            <a:cxnLst/>
            <a:rect l="l" t="t" r="r" b="b"/>
            <a:pathLst>
              <a:path w="502555" h="476158">
                <a:moveTo>
                  <a:pt x="0" y="0"/>
                </a:moveTo>
                <a:lnTo>
                  <a:pt x="502555" y="0"/>
                </a:lnTo>
                <a:lnTo>
                  <a:pt x="502555" y="476158"/>
                </a:lnTo>
                <a:lnTo>
                  <a:pt x="0" y="476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934215" y="1588302"/>
            <a:ext cx="494567" cy="49456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280570" y="1588302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626925" y="1588302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-1769054" y="2323554"/>
            <a:ext cx="8593815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64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IMPACT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852" y="-1019365"/>
            <a:ext cx="11001012" cy="1223238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345171" cy="1345171"/>
          </a:xfrm>
          <a:custGeom>
            <a:avLst/>
            <a:gdLst/>
            <a:ahLst/>
            <a:cxnLst/>
            <a:rect l="l" t="t" r="r" b="b"/>
            <a:pathLst>
              <a:path w="1345171" h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9612" y="345969"/>
            <a:ext cx="502555" cy="476158"/>
          </a:xfrm>
          <a:custGeom>
            <a:avLst/>
            <a:gdLst/>
            <a:ahLst/>
            <a:cxnLst/>
            <a:rect l="l" t="t" r="r" b="b"/>
            <a:pathLst>
              <a:path w="502555" h="476158">
                <a:moveTo>
                  <a:pt x="0" y="0"/>
                </a:moveTo>
                <a:lnTo>
                  <a:pt x="502555" y="0"/>
                </a:lnTo>
                <a:lnTo>
                  <a:pt x="502555" y="476158"/>
                </a:lnTo>
                <a:lnTo>
                  <a:pt x="0" y="476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18651" y="2146593"/>
            <a:ext cx="6464145" cy="9258300"/>
            <a:chOff x="0" y="0"/>
            <a:chExt cx="443357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6"/>
              <a:stretch>
                <a:fillRect l="-57486" r="-5748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048116" y="1345171"/>
            <a:ext cx="4991978" cy="499197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E2C2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355098" y="1588159"/>
            <a:ext cx="4395626" cy="439560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6628" r="-2662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192810" y="425302"/>
            <a:ext cx="494567" cy="49456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539165" y="425302"/>
            <a:ext cx="494567" cy="49456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885520" y="425302"/>
            <a:ext cx="494567" cy="49456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774978" y="5251232"/>
            <a:ext cx="2621420" cy="262142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E2C25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3931558" y="5407817"/>
            <a:ext cx="2308259" cy="2308250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4906" r="-24906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72586" y="1156237"/>
            <a:ext cx="6253840" cy="81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Addressable Market (TAM):</a:t>
            </a:r>
          </a:p>
          <a:p>
            <a:pPr algn="l">
              <a:lnSpc>
                <a:spcPts val="3123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2167" y="1793329"/>
            <a:ext cx="9040813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total potential market size for urban gardening products and services.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Estimation: $10 billion (global urban gardening market size)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2586" y="3180804"/>
            <a:ext cx="625384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Serviceable Addressable Market (SAM):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2167" y="4001292"/>
            <a:ext cx="1156910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portion of TAM that Green Thumb can realistically target based on its resources and focus.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Estimation: $500 million (urban gardening market size in the United States)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52167" y="6134892"/>
            <a:ext cx="9540776" cy="147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2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Definition: The specific portion of SAM that Green Thumb aims to capture.</a:t>
            </a:r>
          </a:p>
          <a:p>
            <a:pPr algn="l">
              <a:lnSpc>
                <a:spcPts val="2950"/>
              </a:lnSpc>
            </a:pPr>
            <a:r>
              <a:rPr lang="en-US" sz="21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Estimation: $200 million (urban gardening market size in major US cities)</a:t>
            </a:r>
          </a:p>
          <a:p>
            <a:pPr algn="ctr">
              <a:lnSpc>
                <a:spcPts val="2950"/>
              </a:lnSpc>
            </a:pPr>
            <a:endParaRPr lang="en-US" sz="210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950"/>
              </a:lnSpc>
            </a:pPr>
            <a:endParaRPr lang="en-US" sz="210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2586" y="5369717"/>
            <a:ext cx="62538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Target Market: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9612" y="7292426"/>
            <a:ext cx="10906026" cy="318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20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Primary Research Data:</a:t>
            </a:r>
          </a:p>
          <a:p>
            <a:pPr algn="l">
              <a:lnSpc>
                <a:spcPts val="2921"/>
              </a:lnSpc>
            </a:pPr>
            <a:endParaRPr lang="en-US" sz="208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921"/>
              </a:lnSpc>
            </a:pPr>
            <a:endParaRPr lang="en-US" sz="208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921"/>
              </a:lnSpc>
            </a:pPr>
            <a:r>
              <a:rPr lang="en-US" sz="20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Surveys: 500 urban gardeners, 100 commercial growers</a:t>
            </a:r>
          </a:p>
          <a:p>
            <a:pPr algn="l">
              <a:lnSpc>
                <a:spcPts val="2921"/>
              </a:lnSpc>
            </a:pPr>
            <a:r>
              <a:rPr lang="en-US" sz="20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Focus groups: 5 sessions with urban gardeners, 2 sessions with commercial growers</a:t>
            </a:r>
          </a:p>
          <a:p>
            <a:pPr algn="l">
              <a:lnSpc>
                <a:spcPts val="2921"/>
              </a:lnSpc>
            </a:pPr>
            <a:r>
              <a:rPr lang="en-US" sz="20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Interviews: 20 urban gardening experts, 10 commercial growers</a:t>
            </a:r>
          </a:p>
          <a:p>
            <a:pPr algn="l">
              <a:lnSpc>
                <a:spcPts val="2921"/>
              </a:lnSpc>
            </a:pPr>
            <a:endParaRPr lang="en-US" sz="208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921"/>
              </a:lnSpc>
            </a:pPr>
            <a:endParaRPr lang="en-US" sz="208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384"/>
              </a:lnSpc>
            </a:pPr>
            <a:endParaRPr lang="en-US" sz="208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7193074" y="8153849"/>
            <a:ext cx="1472602" cy="736301"/>
          </a:xfrm>
          <a:custGeom>
            <a:avLst/>
            <a:gdLst/>
            <a:ahLst/>
            <a:cxnLst/>
            <a:rect l="l" t="t" r="r" b="b"/>
            <a:pathLst>
              <a:path w="1472602" h="736301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0" y="0"/>
            <a:ext cx="1345171" cy="1345171"/>
          </a:xfrm>
          <a:custGeom>
            <a:avLst/>
            <a:gdLst/>
            <a:ahLst/>
            <a:cxnLst/>
            <a:rect l="l" t="t" r="r" b="b"/>
            <a:pathLst>
              <a:path w="1345171" h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612" y="345969"/>
            <a:ext cx="502555" cy="476158"/>
          </a:xfrm>
          <a:custGeom>
            <a:avLst/>
            <a:gdLst/>
            <a:ahLst/>
            <a:cxnLst/>
            <a:rect l="l" t="t" r="r" b="b"/>
            <a:pathLst>
              <a:path w="502555" h="476158">
                <a:moveTo>
                  <a:pt x="0" y="0"/>
                </a:moveTo>
                <a:lnTo>
                  <a:pt x="502555" y="0"/>
                </a:lnTo>
                <a:lnTo>
                  <a:pt x="502555" y="476158"/>
                </a:lnTo>
                <a:lnTo>
                  <a:pt x="0" y="476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251410" y="2459240"/>
            <a:ext cx="5639481" cy="563948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24921" r="-2492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426928" y="822127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773283" y="822127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119638" y="822127"/>
            <a:ext cx="494567" cy="49456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004472" y="1986165"/>
            <a:ext cx="556041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revenue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66169" y="3312963"/>
            <a:ext cx="12293131" cy="636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</a:p>
          <a:p>
            <a:pPr algn="l">
              <a:lnSpc>
                <a:spcPts val="3233"/>
              </a:lnSpc>
            </a:pPr>
            <a:endParaRPr lang="en-US" sz="230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Product Sales: Green Thumb Kits ($99 physical, $49 digital)</a:t>
            </a:r>
          </a:p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Subscription Service: Monthly seed delivery ($29/month) &amp; annual gardening guidance ($99/year)</a:t>
            </a:r>
          </a:p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Workshops &amp; Webinars: In-person ($50-$100) &amp; online ($20-$50)</a:t>
            </a:r>
          </a:p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Affiliate Marketing: 10%-20% commission on sales</a:t>
            </a:r>
          </a:p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Advertising: Targeted online ads</a:t>
            </a:r>
          </a:p>
          <a:p>
            <a:pPr algn="l">
              <a:lnSpc>
                <a:spcPts val="3233"/>
              </a:lnSpc>
            </a:pPr>
            <a:endParaRPr lang="en-US" sz="230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233"/>
              </a:lnSpc>
            </a:pPr>
            <a:endParaRPr lang="en-US" sz="230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Projections</a:t>
            </a:r>
          </a:p>
          <a:p>
            <a:pPr algn="l">
              <a:lnSpc>
                <a:spcPts val="3233"/>
              </a:lnSpc>
            </a:pPr>
            <a:endParaRPr lang="en-US" sz="230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Year 1: $500,000 (product sales), $200,000 (subscription)</a:t>
            </a:r>
          </a:p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Year 2: $1,500,000 (product sales), $500,000 (subscription)</a:t>
            </a:r>
          </a:p>
          <a:p>
            <a:pPr algn="l">
              <a:lnSpc>
                <a:spcPts val="3233"/>
              </a:lnSpc>
            </a:pPr>
            <a:r>
              <a:rPr lang="en-US" sz="23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Year 3: $3,000,000 (product sales), $1,000,000 (subscription)</a:t>
            </a:r>
          </a:p>
          <a:p>
            <a:pPr algn="l">
              <a:lnSpc>
                <a:spcPts val="3233"/>
              </a:lnSpc>
            </a:pPr>
            <a:endParaRPr lang="en-US" sz="230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l">
              <a:lnSpc>
                <a:spcPts val="3233"/>
              </a:lnSpc>
              <a:spcBef>
                <a:spcPct val="0"/>
              </a:spcBef>
            </a:pPr>
            <a:endParaRPr lang="en-US" sz="2309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18" b="-685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3774616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4617" cy="1913890"/>
            </a:xfrm>
            <a:custGeom>
              <a:avLst/>
              <a:gdLst/>
              <a:ahLst/>
              <a:cxnLst/>
              <a:rect l="l" t="t" r="r" b="b"/>
              <a:pathLst>
                <a:path w="3774617" h="1913890">
                  <a:moveTo>
                    <a:pt x="0" y="0"/>
                  </a:moveTo>
                  <a:lnTo>
                    <a:pt x="3774617" y="0"/>
                  </a:lnTo>
                  <a:lnTo>
                    <a:pt x="377461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E2C25">
                <a:alpha val="69804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848613" y="7241691"/>
            <a:ext cx="4033217" cy="403321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103395" y="-987909"/>
            <a:ext cx="4033217" cy="403321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876763" y="1817931"/>
            <a:ext cx="1593306" cy="159330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817931" y="6875763"/>
            <a:ext cx="1593306" cy="159330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 rot="5400000">
            <a:off x="17193074" y="8153849"/>
            <a:ext cx="1472602" cy="736301"/>
          </a:xfrm>
          <a:custGeom>
            <a:avLst/>
            <a:gdLst/>
            <a:ahLst/>
            <a:cxnLst/>
            <a:rect l="l" t="t" r="r" b="b"/>
            <a:pathLst>
              <a:path w="1472602" h="736301">
                <a:moveTo>
                  <a:pt x="0" y="0"/>
                </a:moveTo>
                <a:lnTo>
                  <a:pt x="1472601" y="0"/>
                </a:lnTo>
                <a:lnTo>
                  <a:pt x="1472601" y="736301"/>
                </a:lnTo>
                <a:lnTo>
                  <a:pt x="0" y="736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0" y="0"/>
            <a:ext cx="1345171" cy="1345171"/>
          </a:xfrm>
          <a:custGeom>
            <a:avLst/>
            <a:gdLst/>
            <a:ahLst/>
            <a:cxnLst/>
            <a:rect l="l" t="t" r="r" b="b"/>
            <a:pathLst>
              <a:path w="1345171" h="1345171">
                <a:moveTo>
                  <a:pt x="1345171" y="1345171"/>
                </a:moveTo>
                <a:lnTo>
                  <a:pt x="0" y="1345171"/>
                </a:lnTo>
                <a:lnTo>
                  <a:pt x="0" y="0"/>
                </a:lnTo>
                <a:lnTo>
                  <a:pt x="1345171" y="0"/>
                </a:lnTo>
                <a:lnTo>
                  <a:pt x="1345171" y="13451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9612" y="345969"/>
            <a:ext cx="502555" cy="476158"/>
          </a:xfrm>
          <a:custGeom>
            <a:avLst/>
            <a:gdLst/>
            <a:ahLst/>
            <a:cxnLst/>
            <a:rect l="l" t="t" r="r" b="b"/>
            <a:pathLst>
              <a:path w="502555" h="476158">
                <a:moveTo>
                  <a:pt x="0" y="0"/>
                </a:moveTo>
                <a:lnTo>
                  <a:pt x="502555" y="0"/>
                </a:lnTo>
                <a:lnTo>
                  <a:pt x="502555" y="476158"/>
                </a:lnTo>
                <a:lnTo>
                  <a:pt x="0" y="476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550361" y="2360694"/>
            <a:ext cx="494567" cy="49456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896716" y="2360694"/>
            <a:ext cx="494567" cy="49456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243071" y="2360694"/>
            <a:ext cx="494567" cy="49456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4518967" y="3997524"/>
            <a:ext cx="9250065" cy="209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34"/>
              </a:lnSpc>
              <a:spcBef>
                <a:spcPct val="0"/>
              </a:spcBef>
            </a:pPr>
            <a:r>
              <a:rPr lang="en-US" sz="12167">
                <a:solidFill>
                  <a:srgbClr val="FFFFFF"/>
                </a:solidFill>
                <a:latin typeface="The Youngest Serif"/>
                <a:ea typeface="The Youngest Serif"/>
                <a:cs typeface="The Youngest Serif"/>
                <a:sym typeface="The Youngest Serif"/>
              </a:rPr>
              <a:t>THANK YOU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Microsoft Office PowerPoint</Application>
  <PresentationFormat>Custom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Roboto Bold</vt:lpstr>
      <vt:lpstr>Source Sans Pro</vt:lpstr>
      <vt:lpstr>Canva Sans</vt:lpstr>
      <vt:lpstr>Arial</vt:lpstr>
      <vt:lpstr>Source Sans Pro Bold</vt:lpstr>
      <vt:lpstr>Calibri</vt:lpstr>
      <vt:lpstr>The Youngest Serif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Natural Green House Presentation</dc:title>
  <cp:lastModifiedBy>DHAARANI D</cp:lastModifiedBy>
  <cp:revision>1</cp:revision>
  <dcterms:created xsi:type="dcterms:W3CDTF">2006-08-16T00:00:00Z</dcterms:created>
  <dcterms:modified xsi:type="dcterms:W3CDTF">2024-10-03T18:54:05Z</dcterms:modified>
  <dc:identifier>DAGSiDNndw8</dc:identifier>
</cp:coreProperties>
</file>